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</p:sldIdLst>
  <p:sldSz cy="6858000" cx="12192000"/>
  <p:notesSz cx="6858000" cy="9144000"/>
  <p:embeddedFontLst>
    <p:embeddedFont>
      <p:font typeface="Robo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-regular.fntdata"/><Relationship Id="rId94" Type="http://schemas.openxmlformats.org/officeDocument/2006/relationships/slide" Target="slides/slide90.xml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cbebda4d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fcbebda4d_0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fcbebda4d_0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8fcbebda4d_0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fcbebda4d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8fcbebda4d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fcbebda4d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fcbebda4d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fcbebda4d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8fcbebda4d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fcbebda4d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8fcbebda4d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fcbebda4d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8fcbebda4d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fcbebda4d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8fcbebda4d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fcbebda4d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8fcbebda4d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fcbebda4d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8fcbebda4d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6aca9e4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6aca9e4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fcbebda4d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8fcbebda4d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fdcdbda46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dfdcdbda46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fdcdbda46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dfdcdbda46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fcbebda4d_0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8fcbebda4d_0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fcbebda4d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fcbebda4d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fcbebda4d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8fcbebda4d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fcbebda4d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fcbebda4d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fcbebda4d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8fcbebda4d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fcbebda4d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8fcbebda4d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fcbebda4d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8fcbebda4d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fcbebda4d_0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8fcbebda4d_0_5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04a79513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b04a79513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04a79513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b04a79513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04a79513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b04a79513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fcbebda4d_0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8fcbebda4d_0_5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fcbebda4d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8fcbebda4d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fcbebda4d_0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8fcbebda4d_0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04a795131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b04a795131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fdcdbda4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dfdcdbda4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cbebda4d_0_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8fcbebda4d_0_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fcbebda4d_0_6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8fcbebda4d_0_6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fcbebda4d_0_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8fcbebda4d_0_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fcbebda4d_0_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8fcbebda4d_0_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fcbebda4d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8fcbebda4d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fcbebda4d_0_7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8fcbebda4d_0_7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fdcdbda46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dfdcdbda46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fcbebda4d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8fcbebda4d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fcbebda4d_0_7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8fcbebda4d_0_7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fcbebda4d_0_7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8fcbebda4d_0_7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fcbebda4d_0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8fcbebda4d_0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cbebda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fcbebda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fcbebda4d_0_7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8fcbebda4d_0_7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fcbebda4d_0_8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8fcbebda4d_0_8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fcbebda4d_0_7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8fcbebda4d_0_7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fcbebda4d_0_7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8fcbebda4d_0_7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fcbebda4d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8fcbebda4d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fcbebda4d_0_7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8fcbebda4d_0_7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fcbebda4d_0_7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8fcbebda4d_0_7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fcbebda4d_0_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8fcbebda4d_0_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fcbebda4d_0_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8fcbebda4d_0_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fcbebda4d_0_8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8fcbebda4d_0_8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fcbebda4d_0_9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8fcbebda4d_0_9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fcbebda4d_0_9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8fcbebda4d_0_9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fcbebda4d_0_9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8fcbebda4d_0_9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fcbebda4d_0_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8fcbebda4d_0_8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fcbebda4d_0_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8fcbebda4d_0_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fcbebda4d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8fcbebda4d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fdcdbda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dfdcdbda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fdcdbda4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dfdcdbda4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dfdcdbda4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dfdcdbda46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dfdcdbda4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dfdcdbda4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9a8b8ad83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89a8b8ad83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dfdcdbda46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dfdcdbda46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fdcdbda4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dfdcdbda4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dfdcdbda46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dfdcdbda46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fdcdbda46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dfdcdbda46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dfdcdbda4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dfdcdbda4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fdcdbda4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dfdcdbda4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cdbda46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dfdcdbda46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fdcdbda46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dfdcdbda46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dfdcdbda46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dfdcdbda46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fdcdbda46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dfdcdbda46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fcbebda4d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8fcbebda4d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dfdcdbda4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dfdcdbda4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dfdcdbda46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dfdcdbda46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fdcdbda46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dfdcdbda46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fdcdbda46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dfdcdbda46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fdcdbda46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dfdcdbda46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dfdcdbda46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dfdcdbda46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9" name="Google Shape;1029;p29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30" name="Google Shape;10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fcbebda4d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8fcbebda4d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46fbf061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746fbf061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Relationship Id="rId4" Type="http://schemas.openxmlformats.org/officeDocument/2006/relationships/image" Target="../media/image66.png"/><Relationship Id="rId9" Type="http://schemas.openxmlformats.org/officeDocument/2006/relationships/image" Target="../media/image74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Relationship Id="rId4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Relationship Id="rId4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jpg"/><Relationship Id="rId4" Type="http://schemas.openxmlformats.org/officeDocument/2006/relationships/image" Target="../media/image9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jpg"/><Relationship Id="rId4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jpg"/><Relationship Id="rId4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jpg"/><Relationship Id="rId4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jp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jpg"/><Relationship Id="rId4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jp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101.png"/><Relationship Id="rId8" Type="http://schemas.openxmlformats.org/officeDocument/2006/relationships/image" Target="../media/image9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jpg"/><Relationship Id="rId4" Type="http://schemas.openxmlformats.org/officeDocument/2006/relationships/image" Target="../media/image97.png"/><Relationship Id="rId5" Type="http://schemas.openxmlformats.org/officeDocument/2006/relationships/image" Target="../media/image106.png"/><Relationship Id="rId6" Type="http://schemas.openxmlformats.org/officeDocument/2006/relationships/image" Target="../media/image102.pn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jpg"/><Relationship Id="rId4" Type="http://schemas.openxmlformats.org/officeDocument/2006/relationships/image" Target="../media/image110.png"/><Relationship Id="rId9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05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jpg"/><Relationship Id="rId4" Type="http://schemas.openxmlformats.org/officeDocument/2006/relationships/image" Target="../media/image109.png"/></Relationships>
</file>

<file path=ppt/slides/_rels/slide7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2.png"/><Relationship Id="rId1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jpg"/><Relationship Id="rId4" Type="http://schemas.openxmlformats.org/officeDocument/2006/relationships/image" Target="../media/image103.png"/><Relationship Id="rId9" Type="http://schemas.openxmlformats.org/officeDocument/2006/relationships/image" Target="../media/image113.png"/><Relationship Id="rId5" Type="http://schemas.openxmlformats.org/officeDocument/2006/relationships/image" Target="../media/image111.png"/><Relationship Id="rId6" Type="http://schemas.openxmlformats.org/officeDocument/2006/relationships/image" Target="../media/image95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Relationship Id="rId4" Type="http://schemas.openxmlformats.org/officeDocument/2006/relationships/image" Target="../media/image119.png"/><Relationship Id="rId5" Type="http://schemas.openxmlformats.org/officeDocument/2006/relationships/image" Target="../media/image123.png"/><Relationship Id="rId6" Type="http://schemas.openxmlformats.org/officeDocument/2006/relationships/image" Target="../media/image116.png"/><Relationship Id="rId7" Type="http://schemas.openxmlformats.org/officeDocument/2006/relationships/image" Target="../media/image1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jpg"/><Relationship Id="rId4" Type="http://schemas.openxmlformats.org/officeDocument/2006/relationships/image" Target="../media/image11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jpg"/><Relationship Id="rId4" Type="http://schemas.openxmlformats.org/officeDocument/2006/relationships/image" Target="../media/image117.png"/><Relationship Id="rId5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jpg"/><Relationship Id="rId4" Type="http://schemas.openxmlformats.org/officeDocument/2006/relationships/image" Target="../media/image1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jpg"/><Relationship Id="rId4" Type="http://schemas.openxmlformats.org/officeDocument/2006/relationships/image" Target="../media/image1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jpg"/><Relationship Id="rId4" Type="http://schemas.openxmlformats.org/officeDocument/2006/relationships/image" Target="../media/image1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Relationship Id="rId4" Type="http://schemas.openxmlformats.org/officeDocument/2006/relationships/image" Target="../media/image1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Relationship Id="rId4" Type="http://schemas.openxmlformats.org/officeDocument/2006/relationships/image" Target="../media/image1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0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0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8" name="Google Shape;2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1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2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2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8" name="Google Shape;2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3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3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34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4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5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5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8" name="Google Shape;3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36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6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4560"/>
            <a:ext cx="4876800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>
            <p:ph idx="4294967295" type="body"/>
          </p:nvPr>
        </p:nvSpPr>
        <p:spPr>
          <a:xfrm>
            <a:off x="8644050" y="6143275"/>
            <a:ext cx="888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9" name="Google Shape;3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37"/>
          <p:cNvSpPr txBox="1"/>
          <p:nvPr>
            <p:ph idx="4294967295" type="body"/>
          </p:nvPr>
        </p:nvSpPr>
        <p:spPr>
          <a:xfrm>
            <a:off x="246725" y="1385603"/>
            <a:ext cx="11841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лгоритмы трекинга включают в себя следующие этапы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Детекция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объектов</a:t>
            </a:r>
            <a:endParaRPr i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Сопоставление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объектов между кадрами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Re-Identification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объектов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805" y="3534175"/>
            <a:ext cx="5568375" cy="31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8" name="Google Shape;3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людей на улице / пешеходов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138" y="1328300"/>
            <a:ext cx="9583087" cy="5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6" name="Google Shape;3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посетителей в торговых точках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50" y="1331000"/>
            <a:ext cx="10920260" cy="5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4" name="Google Shape;3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сотрудников на предприятиях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4">
            <a:alphaModFix/>
          </a:blip>
          <a:srcRect b="49939" l="0" r="17218" t="0"/>
          <a:stretch/>
        </p:blipFill>
        <p:spPr>
          <a:xfrm>
            <a:off x="182000" y="1474650"/>
            <a:ext cx="5748450" cy="5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 b="0" l="13990" r="3228" t="50094"/>
          <a:stretch/>
        </p:blipFill>
        <p:spPr>
          <a:xfrm>
            <a:off x="6265950" y="1497425"/>
            <a:ext cx="5748450" cy="50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спортсменов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p41"/>
          <p:cNvPicPr preferRelativeResize="0"/>
          <p:nvPr/>
        </p:nvPicPr>
        <p:blipFill rotWithShape="1">
          <a:blip r:embed="rId4">
            <a:alphaModFix/>
          </a:blip>
          <a:srcRect b="0" l="0" r="0" t="49942"/>
          <a:stretch/>
        </p:blipFill>
        <p:spPr>
          <a:xfrm>
            <a:off x="1341100" y="1350000"/>
            <a:ext cx="9622851" cy="541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1" name="Google Shape;3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спортивный инвентарь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575" y="1370125"/>
            <a:ext cx="9345650" cy="52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9" name="Google Shape;3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животных на фермах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000" y="1385875"/>
            <a:ext cx="9412425" cy="52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и даже рыб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50" y="1604055"/>
            <a:ext cx="5862426" cy="467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75" y="1604055"/>
            <a:ext cx="5862426" cy="467162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>
            <a:off x="6021657" y="3720413"/>
            <a:ext cx="191100" cy="2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7" name="Google Shape;3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Можно трекать: автомобили и другую технику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875" y="1273925"/>
            <a:ext cx="6998550" cy="5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05" name="Google Shape;4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Проблемы трекинга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 окклюзии объектов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75" y="1394475"/>
            <a:ext cx="11335812" cy="52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3" name="Google Shape;41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Проблемы трекинга: разные положения камер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809" y="1350175"/>
            <a:ext cx="8489075" cy="5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1" name="Google Shape;4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Проблемы трекинга: движение камеры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48"/>
          <p:cNvPicPr preferRelativeResize="0"/>
          <p:nvPr/>
        </p:nvPicPr>
        <p:blipFill rotWithShape="1">
          <a:blip r:embed="rId4">
            <a:alphaModFix/>
          </a:blip>
          <a:srcRect b="0" l="0" r="21660" t="0"/>
          <a:stretch/>
        </p:blipFill>
        <p:spPr>
          <a:xfrm>
            <a:off x="6367775" y="1662800"/>
            <a:ext cx="5614375" cy="4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 rotWithShape="1">
          <a:blip r:embed="rId5">
            <a:alphaModFix/>
          </a:blip>
          <a:srcRect b="0" l="0" r="33532" t="0"/>
          <a:stretch/>
        </p:blipFill>
        <p:spPr>
          <a:xfrm>
            <a:off x="219650" y="1662800"/>
            <a:ext cx="5564451" cy="4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5899792" y="3927302"/>
            <a:ext cx="392400" cy="3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1" name="Google Shape;4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Проблемы трекинга: сложность аннотации данных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0" y="1513550"/>
            <a:ext cx="11289575" cy="50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0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0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бенчмарки, метрики, датасеты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Evaluation metrics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1"/>
          <p:cNvSpPr txBox="1"/>
          <p:nvPr>
            <p:ph idx="4294967295" type="body"/>
          </p:nvPr>
        </p:nvSpPr>
        <p:spPr>
          <a:xfrm>
            <a:off x="375000" y="1510050"/>
            <a:ext cx="11446500" cy="5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False positives (FP↓)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Число ошибочных детекций во всех фреймах.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False negatives (FN↓)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Число пропущенных детекций во всех фреймах.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False alarms ratio (FAR↓)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True Positive Rate (TPR↑, Recall)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250" y="2989112"/>
            <a:ext cx="1939525" cy="8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875" y="4029525"/>
            <a:ext cx="2742100" cy="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6" name="Google Shape;45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Evaluation metrics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52"/>
          <p:cNvSpPr txBox="1"/>
          <p:nvPr>
            <p:ph idx="4294967295" type="body"/>
          </p:nvPr>
        </p:nvSpPr>
        <p:spPr>
          <a:xfrm>
            <a:off x="375000" y="1510050"/>
            <a:ext cx="11446500" cy="5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Mostly tracked (MT↑)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Число треков, имеющих тот же ID в течении 80% времени.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Mostly lost (ML↓)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число треков, которые отслеживались не более 20% времени.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Number of Partially Tracked Trajectory (PT↑)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Identity switches (ID↓)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сколько раз треки меняли ID.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Fragmentation (FM↓)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сколько раз треки были прерваны (потеря детекции).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375" y="3342213"/>
            <a:ext cx="3671850" cy="4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65" name="Google Shape;4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Evaluation metrics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5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53"/>
          <p:cNvSpPr txBox="1"/>
          <p:nvPr>
            <p:ph idx="4294967295" type="body"/>
          </p:nvPr>
        </p:nvSpPr>
        <p:spPr>
          <a:xfrm>
            <a:off x="375000" y="1510050"/>
            <a:ext cx="69861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Multi-object tracking accuracy (MOTA↑)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3"/>
          <p:cNvSpPr txBox="1"/>
          <p:nvPr>
            <p:ph idx="4294967295" type="body"/>
          </p:nvPr>
        </p:nvSpPr>
        <p:spPr>
          <a:xfrm>
            <a:off x="350950" y="4266528"/>
            <a:ext cx="11841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FN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false negatives (пропуски),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b="1"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FP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false positives,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b="1"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IDS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ID switches,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b="1"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общее число gt-детекций во всех кадрах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325" y="2601262"/>
            <a:ext cx="7155475" cy="1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5" name="Google Shape;4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Evaluation metrics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54"/>
          <p:cNvSpPr txBox="1"/>
          <p:nvPr>
            <p:ph idx="4294967295" type="body"/>
          </p:nvPr>
        </p:nvSpPr>
        <p:spPr>
          <a:xfrm>
            <a:off x="375000" y="1510050"/>
            <a:ext cx="69861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Multi-object tracking precision (MOTP↑)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4"/>
          <p:cNvSpPr txBox="1"/>
          <p:nvPr>
            <p:ph idx="4294967295" type="body"/>
          </p:nvPr>
        </p:nvSpPr>
        <p:spPr>
          <a:xfrm>
            <a:off x="350950" y="4266528"/>
            <a:ext cx="11841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TP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общее число true positive боксов во всех фреймах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IoU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между боксом трека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gt-боксом в момент </a:t>
            </a:r>
            <a:r>
              <a:rPr i="1"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988" y="2496500"/>
            <a:ext cx="4562925" cy="13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350" y="4745375"/>
            <a:ext cx="766975" cy="4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6" name="Google Shape;4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Бенчмарки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9" name="Google Shape;489;p55"/>
          <p:cNvPicPr preferRelativeResize="0"/>
          <p:nvPr/>
        </p:nvPicPr>
        <p:blipFill rotWithShape="1">
          <a:blip r:embed="rId4">
            <a:alphaModFix/>
          </a:blip>
          <a:srcRect b="11465" l="0" r="0" t="0"/>
          <a:stretch/>
        </p:blipFill>
        <p:spPr>
          <a:xfrm>
            <a:off x="1481675" y="2002450"/>
            <a:ext cx="9865122" cy="7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4294967295" type="body"/>
          </p:nvPr>
        </p:nvSpPr>
        <p:spPr>
          <a:xfrm>
            <a:off x="375000" y="1357650"/>
            <a:ext cx="10525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MOT Challenge (MOT15, MOT16, MOT17, MOT20)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5"/>
          <p:cNvSpPr txBox="1"/>
          <p:nvPr>
            <p:ph idx="4294967295" type="body"/>
          </p:nvPr>
        </p:nvSpPr>
        <p:spPr>
          <a:xfrm>
            <a:off x="424325" y="3287300"/>
            <a:ext cx="10525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VOT Challenge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512" y="3469587"/>
            <a:ext cx="2427574" cy="11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 txBox="1"/>
          <p:nvPr>
            <p:ph idx="4294967295" type="body"/>
          </p:nvPr>
        </p:nvSpPr>
        <p:spPr>
          <a:xfrm>
            <a:off x="424325" y="4866125"/>
            <a:ext cx="10525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Roboto"/>
              <a:buChar char="•"/>
            </a:pPr>
            <a:r>
              <a:rPr b="1" lang="en-US" sz="2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MARS Benchmark</a:t>
            </a:r>
            <a:endParaRPr b="1" sz="2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9425" y="5524500"/>
            <a:ext cx="7941225" cy="7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9" name="Google Shape;49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Датасеты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56"/>
          <p:cNvSpPr txBox="1"/>
          <p:nvPr>
            <p:ph idx="4294967295" type="body"/>
          </p:nvPr>
        </p:nvSpPr>
        <p:spPr>
          <a:xfrm>
            <a:off x="266450" y="1741100"/>
            <a:ext cx="118410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MARS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1.1 млн изображений для 1261 персон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Market-1501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- 32668 боксов для 1501 персон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CUHK Person Re-identification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от 3к до 10к изображений и 1к до 1.4k персон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DukeMTMC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- 2 млн изображений для 2000 персон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iLIDS-VID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- 300 персон с 600 изображениями для каждого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Подходы к трекингу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online / batch, two-step / one-step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14" name="Google Shape;5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Подходы к трекингу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5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8"/>
          <p:cNvSpPr txBox="1"/>
          <p:nvPr>
            <p:ph idx="4294967295" type="body"/>
          </p:nvPr>
        </p:nvSpPr>
        <p:spPr>
          <a:xfrm>
            <a:off x="236850" y="1388600"/>
            <a:ext cx="118410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По принципу работы с фреймами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трекеры делятся на: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Online-трекеры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Batch-трекеры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58"/>
          <p:cNvSpPr txBox="1"/>
          <p:nvPr>
            <p:ph idx="4294967295" type="body"/>
          </p:nvPr>
        </p:nvSpPr>
        <p:spPr>
          <a:xfrm>
            <a:off x="286200" y="3504225"/>
            <a:ext cx="118410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По подходу к решению задачи Re-Identification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Методы, не использующие Re-ID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SORT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Двухступенчатые (two-step)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 Решают задачу Object Detection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 Re-ID независимо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DeepSORT,  MDP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Одноступенчатые (one-step)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 Используют единую сеть для Object Detection и Re-ID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Track-RCNN, JDE, FairMOT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Optical Flow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2" name="Google Shape;19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Активно участвуем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Задаем вопрос в чат или голосом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Off-topic обсуждаем в Slack #канал группы или #general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Вопросы вижу в чате, могу ответить не сразу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екторная графика&#10;&#10;Автоматически созданное описание" id="197" name="Google Shape;19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объект, часы&#10;&#10;Автоматически созданное описание"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30" name="Google Shape;5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Оптический Поток (Optical Flow)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6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3" name="Google Shape;533;p60"/>
          <p:cNvPicPr preferRelativeResize="0"/>
          <p:nvPr/>
        </p:nvPicPr>
        <p:blipFill rotWithShape="1">
          <a:blip r:embed="rId4">
            <a:alphaModFix/>
          </a:blip>
          <a:srcRect b="3818" l="0" r="0" t="5904"/>
          <a:stretch/>
        </p:blipFill>
        <p:spPr>
          <a:xfrm>
            <a:off x="6727425" y="2038081"/>
            <a:ext cx="5191517" cy="46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0"/>
          <p:cNvSpPr txBox="1"/>
          <p:nvPr>
            <p:ph idx="4294967295" type="body"/>
          </p:nvPr>
        </p:nvSpPr>
        <p:spPr>
          <a:xfrm>
            <a:off x="167750" y="1170175"/>
            <a:ext cx="11811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Оптический поток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двумерное векторное поле, представляющее собой векторы  смещения точек изображения во времени.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00" y="3236575"/>
            <a:ext cx="6029900" cy="26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40" name="Google Shape;54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Оптический Поток (Optical Flow)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6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61"/>
          <p:cNvPicPr preferRelativeResize="0"/>
          <p:nvPr/>
        </p:nvPicPr>
        <p:blipFill rotWithShape="1">
          <a:blip r:embed="rId4">
            <a:alphaModFix/>
          </a:blip>
          <a:srcRect b="0" l="9053" r="22979" t="0"/>
          <a:stretch/>
        </p:blipFill>
        <p:spPr>
          <a:xfrm>
            <a:off x="128284" y="1619700"/>
            <a:ext cx="5713350" cy="47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/>
          <p:cNvPicPr preferRelativeResize="0"/>
          <p:nvPr/>
        </p:nvPicPr>
        <p:blipFill rotWithShape="1">
          <a:blip r:embed="rId5">
            <a:alphaModFix/>
          </a:blip>
          <a:srcRect b="0" l="9046" r="22986" t="0"/>
          <a:stretch/>
        </p:blipFill>
        <p:spPr>
          <a:xfrm>
            <a:off x="6325159" y="1616425"/>
            <a:ext cx="5713350" cy="4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/>
          <p:nvPr/>
        </p:nvSpPr>
        <p:spPr>
          <a:xfrm>
            <a:off x="5946875" y="3749700"/>
            <a:ext cx="273000" cy="3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50" name="Google Shape;5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Оптический Поток (Optical Flow)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6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62"/>
          <p:cNvSpPr txBox="1"/>
          <p:nvPr>
            <p:ph idx="4294967295" type="body"/>
          </p:nvPr>
        </p:nvSpPr>
        <p:spPr>
          <a:xfrm>
            <a:off x="167750" y="1627375"/>
            <a:ext cx="11811600" cy="3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600" u="sng">
                <a:latin typeface="Roboto"/>
                <a:ea typeface="Roboto"/>
                <a:cs typeface="Roboto"/>
                <a:sym typeface="Roboto"/>
              </a:rPr>
              <a:t>Optical Flow</a:t>
            </a:r>
            <a:r>
              <a:rPr lang="en-US" sz="2600" u="sng">
                <a:latin typeface="Roboto"/>
                <a:ea typeface="Roboto"/>
                <a:cs typeface="Roboto"/>
                <a:sym typeface="Roboto"/>
              </a:rPr>
              <a:t> базируется на предположениях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: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Яркость постоянна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Пространство согласованно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Движение ограничено и равномерно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62"/>
          <p:cNvSpPr txBox="1"/>
          <p:nvPr>
            <p:ph idx="4294967295" type="body"/>
          </p:nvPr>
        </p:nvSpPr>
        <p:spPr>
          <a:xfrm>
            <a:off x="167750" y="4938800"/>
            <a:ext cx="118116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Если условия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удовлетворяет этим критериям,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то можно использовать, например, </a:t>
            </a: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метод Лукаса-Канаде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решения уравнений оптического потока.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" name="Google Shape;5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600" y="2370275"/>
            <a:ext cx="5535750" cy="2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60" name="Google Shape;56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Оптический Поток (Optical Flow)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6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63"/>
          <p:cNvSpPr txBox="1"/>
          <p:nvPr>
            <p:ph idx="4294967295" type="body"/>
          </p:nvPr>
        </p:nvSpPr>
        <p:spPr>
          <a:xfrm>
            <a:off x="167750" y="1627375"/>
            <a:ext cx="11811600" cy="3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600" u="sng">
                <a:latin typeface="Roboto"/>
                <a:ea typeface="Roboto"/>
                <a:cs typeface="Roboto"/>
                <a:sym typeface="Roboto"/>
              </a:rPr>
              <a:t>Недостатки Optical Flow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: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Не учитывает направление и скорость, и выбирает оптимальный минимум ближе всего.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Чувствителен  к потерям объекта из кадра.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Чувствителен к резким изменениям формы объектов.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Нестабилен когда присутствуют сильные перепады яркости.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4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Kalman Filter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5"/>
          <p:cNvSpPr txBox="1"/>
          <p:nvPr/>
        </p:nvSpPr>
        <p:spPr>
          <a:xfrm>
            <a:off x="2707893" y="1341406"/>
            <a:ext cx="67761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6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Simple Online and Realtime Tracking (SORT)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88" name="Google Shape;58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Simple Online and Realtime Tracking (SORT)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925" y="1350025"/>
            <a:ext cx="9334774" cy="52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96" name="Google Shape;59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детекция объектов Faster R-CNN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6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550" y="1356250"/>
            <a:ext cx="5183592" cy="52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04" name="Google Shape;60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влияние детекторов объектов на трекинг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6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7" name="Google Shape;6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13" y="1425300"/>
            <a:ext cx="11574325" cy="4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9"/>
          <p:cNvSpPr txBox="1"/>
          <p:nvPr>
            <p:ph idx="4294967295" type="body"/>
          </p:nvPr>
        </p:nvSpPr>
        <p:spPr>
          <a:xfrm>
            <a:off x="190200" y="5683750"/>
            <a:ext cx="118116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MDP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Markov Decision Processes (трекер)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ACF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Aggregate Channel Filter (детектор объектов)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Tracking: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Kalman Filter, SORT / DeepSORT, FairMOT</a:t>
            </a:r>
            <a:endParaRPr sz="3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27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13" name="Google Shape;61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Модель предсказания движения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7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6" name="Google Shape;61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813" y="2300200"/>
            <a:ext cx="4162685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0"/>
          <p:cNvSpPr txBox="1"/>
          <p:nvPr>
            <p:ph idx="4294967295" type="body"/>
          </p:nvPr>
        </p:nvSpPr>
        <p:spPr>
          <a:xfrm>
            <a:off x="107350" y="15531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Состояние каждого трека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описывается восьмеркой: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70"/>
          <p:cNvSpPr txBox="1"/>
          <p:nvPr>
            <p:ph idx="4294967295" type="body"/>
          </p:nvPr>
        </p:nvSpPr>
        <p:spPr>
          <a:xfrm>
            <a:off x="190200" y="3260200"/>
            <a:ext cx="118116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u, v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- центр бокса объекта,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r, 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- отношение сторон и высота бокса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u',v',r',h'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- соответствующие предсказания.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70"/>
          <p:cNvSpPr txBox="1"/>
          <p:nvPr>
            <p:ph idx="4294967295" type="body"/>
          </p:nvPr>
        </p:nvSpPr>
        <p:spPr>
          <a:xfrm>
            <a:off x="239550" y="57271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Предсказание скоростей происходит при помощи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фильтра Калмана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4" name="Google Shape;6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Какую метрику выбрать для ассоциации данных?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6" name="Google Shape;626;p7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7" name="Google Shape;627;p71"/>
          <p:cNvSpPr txBox="1"/>
          <p:nvPr>
            <p:ph idx="4294967295" type="body"/>
          </p:nvPr>
        </p:nvSpPr>
        <p:spPr>
          <a:xfrm>
            <a:off x="5456000" y="2881350"/>
            <a:ext cx="11751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32" name="Google Shape;63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Ассоциация данных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7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2"/>
          <p:cNvSpPr txBox="1"/>
          <p:nvPr>
            <p:ph idx="4294967295" type="body"/>
          </p:nvPr>
        </p:nvSpPr>
        <p:spPr>
          <a:xfrm>
            <a:off x="190200" y="1227150"/>
            <a:ext cx="11811600" cy="5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Алгоритм ассоциации детекций и треков:</a:t>
            </a:r>
            <a:endParaRPr i="1" sz="2400" u="sng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Вычисляется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IoU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матрица между боксами детекций и предсказанными боксами существующих треков.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При помощи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Венгерского алгоритма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решается оптимизационная задача.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Если 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IoU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меньше заданного минимального порога, то эта ассоциация откидывается.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Венгерский алгоритм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— алгоритм оптимизации, решающий задачу о назначениях за полиномиальное время.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40" name="Google Shape;6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Создание и удаление новых треков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7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73"/>
          <p:cNvSpPr txBox="1"/>
          <p:nvPr>
            <p:ph idx="4294967295" type="body"/>
          </p:nvPr>
        </p:nvSpPr>
        <p:spPr>
          <a:xfrm>
            <a:off x="190200" y="1227150"/>
            <a:ext cx="11811600" cy="5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Алгоритм создания и удаления треков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:</a:t>
            </a:r>
            <a:endParaRPr i="1"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Новый трек инициализируется с боксом объекта и нулевой скоростью.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Созданный трек подвергается апробации в течении нескольких кадров.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Трек удаляется, если в течении           кадров он не был ассоциирован.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Авторы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SORT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использовали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550" y="3827175"/>
            <a:ext cx="655100" cy="4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704" y="5714300"/>
            <a:ext cx="1040433" cy="4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0" name="Google Shape;6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Результаты на MOT Challenge 2015 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7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25" y="1770725"/>
            <a:ext cx="11677750" cy="3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4"/>
          <p:cNvSpPr txBox="1"/>
          <p:nvPr>
            <p:ph idx="4294967295" type="body"/>
          </p:nvPr>
        </p:nvSpPr>
        <p:spPr>
          <a:xfrm>
            <a:off x="239550" y="57271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NOMT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Near-Online Multi-target Tracking with Aggregated Local Flow Descriptor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59" name="Google Shape;65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SORT: Accuracy vs. Speed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7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2" name="Google Shape;662;p75"/>
          <p:cNvPicPr preferRelativeResize="0"/>
          <p:nvPr/>
        </p:nvPicPr>
        <p:blipFill rotWithShape="1">
          <a:blip r:embed="rId4">
            <a:alphaModFix/>
          </a:blip>
          <a:srcRect b="0" l="0" r="0" t="7398"/>
          <a:stretch/>
        </p:blipFill>
        <p:spPr>
          <a:xfrm>
            <a:off x="3077600" y="1344750"/>
            <a:ext cx="5635525" cy="53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6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SORT with a Deep Association Metric (DeepSORT)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74" name="Google Shape;67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SORT with a Deep Association Metric (DeepSORT)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7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7" name="Google Shape;67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950" y="1435175"/>
            <a:ext cx="8454096" cy="5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82" name="Google Shape;6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Обработка треков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5" name="Google Shape;6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813" y="2300200"/>
            <a:ext cx="4162685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8"/>
          <p:cNvSpPr txBox="1"/>
          <p:nvPr>
            <p:ph idx="4294967295" type="body"/>
          </p:nvPr>
        </p:nvSpPr>
        <p:spPr>
          <a:xfrm>
            <a:off x="107350" y="15531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Состояние каждого трека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описывается восьмеркой: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78"/>
          <p:cNvSpPr txBox="1"/>
          <p:nvPr>
            <p:ph idx="4294967295" type="body"/>
          </p:nvPr>
        </p:nvSpPr>
        <p:spPr>
          <a:xfrm>
            <a:off x="190200" y="3260200"/>
            <a:ext cx="118116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u,v,r,h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берутся из детектора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Faster R-CNN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u',v',r',h'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предсказываются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фильтром Калмана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8" name="Google Shape;68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32" y="5486407"/>
            <a:ext cx="716275" cy="4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8"/>
          <p:cNvSpPr txBox="1"/>
          <p:nvPr>
            <p:ph idx="4294967295" type="body"/>
          </p:nvPr>
        </p:nvSpPr>
        <p:spPr>
          <a:xfrm>
            <a:off x="1281600" y="5418400"/>
            <a:ext cx="101253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2200"/>
              <a:buFont typeface="Roboto"/>
              <a:buChar char="-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максимальное время жизни трека (во фреймах) без обновления.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94" name="Google Shape;6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Ассоциация треков и детекций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7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7" name="Google Shape;697;p79"/>
          <p:cNvSpPr txBox="1"/>
          <p:nvPr>
            <p:ph idx="4294967295" type="body"/>
          </p:nvPr>
        </p:nvSpPr>
        <p:spPr>
          <a:xfrm>
            <a:off x="335950" y="1553100"/>
            <a:ext cx="110136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Для решения задачи ассоциации нужно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етрика оценки расстоянии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distance metric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Алгоритм для назначения ассоциаций (оптимизация)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79"/>
          <p:cNvSpPr txBox="1"/>
          <p:nvPr>
            <p:ph idx="4294967295" type="body"/>
          </p:nvPr>
        </p:nvSpPr>
        <p:spPr>
          <a:xfrm>
            <a:off x="335950" y="4355500"/>
            <a:ext cx="107526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 DeepSORT используется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асстояние Махаланобиса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Mahalanobis distance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b="1" i="1" lang="en-US" sz="2400">
                <a:latin typeface="Roboto"/>
                <a:ea typeface="Roboto"/>
                <a:cs typeface="Roboto"/>
                <a:sym typeface="Roboto"/>
              </a:rPr>
              <a:t>Венгерский алгоритм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Hungarian algorithm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вебинара </a:t>
            </a:r>
            <a:r>
              <a:rPr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="1" i="0" lang="en-US" sz="5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После занятия вы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340800" y="1712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566876" y="1638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2990625" y="1965350"/>
            <a:ext cx="63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Поговорим о базовых концепциях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2340800" y="2855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2566876" y="2781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3256325" y="2942062"/>
            <a:ext cx="59700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Узнаем о датасетах и метриках, которые используются в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2340800" y="3998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2566876" y="3924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187625" y="4117050"/>
            <a:ext cx="6169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Изучим как работает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Фильтр Калмана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на примере пакета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pykalman</a:t>
            </a:r>
            <a:endParaRPr b="0" i="1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2340800" y="5141174"/>
            <a:ext cx="7112400" cy="9234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566876" y="50676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3212200" y="5397900"/>
            <a:ext cx="61695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Рассмотрим</a:t>
            </a:r>
            <a:r>
              <a:rPr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трекеры </a:t>
            </a:r>
            <a:r>
              <a:rPr i="1" lang="en-US" sz="2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SORT / DeepSORT и FairMOT</a:t>
            </a:r>
            <a:endParaRPr i="1"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3" name="Google Shape;7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Расстояние Махаланобиса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8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400" y="2005875"/>
            <a:ext cx="6101725" cy="6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0"/>
          <p:cNvSpPr txBox="1"/>
          <p:nvPr>
            <p:ph idx="4294967295" type="body"/>
          </p:nvPr>
        </p:nvSpPr>
        <p:spPr>
          <a:xfrm>
            <a:off x="190175" y="1328875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Расстояние Махаланобиса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между треком и детекцией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80"/>
          <p:cNvSpPr txBox="1"/>
          <p:nvPr>
            <p:ph idx="4294967295" type="body"/>
          </p:nvPr>
        </p:nvSpPr>
        <p:spPr>
          <a:xfrm>
            <a:off x="190200" y="2650600"/>
            <a:ext cx="118116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      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 бокс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i-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го трека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- его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матрица ковариации,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        - бокс j-ой детекции.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001" y="2777776"/>
            <a:ext cx="406050" cy="4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82" y="3174325"/>
            <a:ext cx="53303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769" y="3674714"/>
            <a:ext cx="406050" cy="52206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0"/>
          <p:cNvSpPr txBox="1"/>
          <p:nvPr>
            <p:ph idx="4294967295" type="body"/>
          </p:nvPr>
        </p:nvSpPr>
        <p:spPr>
          <a:xfrm>
            <a:off x="352300" y="5892275"/>
            <a:ext cx="9226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t=9.4877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3" name="Google Shape;713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0275" y="5333650"/>
            <a:ext cx="4123259" cy="6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 txBox="1"/>
          <p:nvPr>
            <p:ph idx="4294967295" type="body"/>
          </p:nvPr>
        </p:nvSpPr>
        <p:spPr>
          <a:xfrm>
            <a:off x="107350" y="473075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Ассоциация применима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-го трека и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-ой детекции, если: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19" name="Google Shape;71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Метрика на основе дескрипторов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8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" name="Google Shape;722;p81"/>
          <p:cNvSpPr txBox="1"/>
          <p:nvPr>
            <p:ph idx="4294967295" type="body"/>
          </p:nvPr>
        </p:nvSpPr>
        <p:spPr>
          <a:xfrm>
            <a:off x="190175" y="3081475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Итоговая метрика расстояния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между треком и детекцией: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81"/>
          <p:cNvSpPr txBox="1"/>
          <p:nvPr>
            <p:ph idx="4294967295" type="body"/>
          </p:nvPr>
        </p:nvSpPr>
        <p:spPr>
          <a:xfrm>
            <a:off x="311300" y="47872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Ассоциация применима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-го трека и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-ой детекции, если: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763" y="5376400"/>
            <a:ext cx="36334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1"/>
          <p:cNvSpPr txBox="1"/>
          <p:nvPr>
            <p:ph idx="4294967295" type="body"/>
          </p:nvPr>
        </p:nvSpPr>
        <p:spPr>
          <a:xfrm>
            <a:off x="311300" y="5941050"/>
            <a:ext cx="9226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 порог         подобран на отдельном датасете.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6" name="Google Shape;72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550" y="5941050"/>
            <a:ext cx="487569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3025" y="3670675"/>
            <a:ext cx="6448134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303" y="2024925"/>
            <a:ext cx="1970625" cy="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1"/>
          <p:cNvSpPr txBox="1"/>
          <p:nvPr>
            <p:ph idx="4294967295" type="body"/>
          </p:nvPr>
        </p:nvSpPr>
        <p:spPr>
          <a:xfrm>
            <a:off x="150700" y="1233025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каждой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детекции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 вычисляется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дескриптор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   , чья норма                   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0" name="Google Shape;730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6350" y="1362675"/>
            <a:ext cx="359250" cy="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8050" y="1389582"/>
            <a:ext cx="359250" cy="46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67152" y="1361852"/>
            <a:ext cx="1266802" cy="5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1"/>
          <p:cNvSpPr txBox="1"/>
          <p:nvPr>
            <p:ph idx="4294967295" type="body"/>
          </p:nvPr>
        </p:nvSpPr>
        <p:spPr>
          <a:xfrm>
            <a:off x="190200" y="2087575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Галерея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дескрипторов треков:                             ,    где        = 100.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" name="Google Shape;734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06450" y="2242300"/>
            <a:ext cx="359238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39" name="Google Shape;7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Итоговая метрика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8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2" name="Google Shape;7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900" y="2046975"/>
            <a:ext cx="5866334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2"/>
          <p:cNvSpPr txBox="1"/>
          <p:nvPr>
            <p:ph idx="4294967295" type="body"/>
          </p:nvPr>
        </p:nvSpPr>
        <p:spPr>
          <a:xfrm>
            <a:off x="190175" y="1328875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Итоговая метрика расстояния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между треком и детекцией: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4" name="Google Shape;74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800" y="4017425"/>
            <a:ext cx="2636050" cy="12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2"/>
          <p:cNvSpPr txBox="1"/>
          <p:nvPr>
            <p:ph idx="4294967295" type="body"/>
          </p:nvPr>
        </p:nvSpPr>
        <p:spPr>
          <a:xfrm>
            <a:off x="311300" y="33394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Ассоциация применима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-го трека и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 j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-ой детекции, если: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82"/>
          <p:cNvSpPr txBox="1"/>
          <p:nvPr>
            <p:ph idx="4294967295" type="body"/>
          </p:nvPr>
        </p:nvSpPr>
        <p:spPr>
          <a:xfrm>
            <a:off x="190175" y="587785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 большинстве экспериментов авторы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DeepSORT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использовали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7" name="Google Shape;74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3425" y="5985050"/>
            <a:ext cx="726900" cy="3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2" name="Google Shape;75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Дескрипторы объектов (Wide ResNet)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8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625" y="1366100"/>
            <a:ext cx="7838091" cy="5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60" name="Google Shape;76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</a:t>
            </a: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Алгоритм матчинга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8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3" name="Google Shape;76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288" y="1405575"/>
            <a:ext cx="8767368" cy="51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68" name="Google Shape;76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DeepSORT: Результаты на MOT Challenge 2016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8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1" name="Google Shape;77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00" y="1890750"/>
            <a:ext cx="11660450" cy="28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5"/>
          <p:cNvSpPr txBox="1"/>
          <p:nvPr>
            <p:ph idx="4294967295" type="body"/>
          </p:nvPr>
        </p:nvSpPr>
        <p:spPr>
          <a:xfrm>
            <a:off x="239550" y="5727100"/>
            <a:ext cx="11811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Авторы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DeepSORT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использовали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3" name="Google Shape;77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007" y="5831782"/>
            <a:ext cx="1417000" cy="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6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FairMOT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the Fairness of Detection and Re-Identification 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MOT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85" name="Google Shape;7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Проблемы одноступенчатых (one-step) трекеров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8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p87"/>
          <p:cNvSpPr txBox="1"/>
          <p:nvPr>
            <p:ph idx="4294967295" type="body"/>
          </p:nvPr>
        </p:nvSpPr>
        <p:spPr>
          <a:xfrm>
            <a:off x="254400" y="1516875"/>
            <a:ext cx="112179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Большинство одноступенчатых трекеров являются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anchor-based.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Anchor-based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трекеры сперва предсказывают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proposals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после чего вычисляются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Качество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напрямую зависит от качества предсказанных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proposals.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Roboto"/>
              <a:buChar char="●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Как результат,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anchor-based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трекеры имеют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bias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 сторону детекции, ухудшая тем самым качество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Re-ID.</a:t>
            </a:r>
            <a:endParaRPr i="1"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93" name="Google Shape;7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8"/>
          <p:cNvSpPr txBox="1"/>
          <p:nvPr/>
        </p:nvSpPr>
        <p:spPr>
          <a:xfrm>
            <a:off x="345550" y="359175"/>
            <a:ext cx="11573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Проблема 1:  одному anchor соответствует несколько объектов</a:t>
            </a:r>
            <a:endParaRPr b="1" i="0" sz="3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8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6" name="Google Shape;79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500" y="1516925"/>
            <a:ext cx="9472175" cy="4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1" name="Google Shape;80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9"/>
          <p:cNvSpPr txBox="1"/>
          <p:nvPr/>
        </p:nvSpPr>
        <p:spPr>
          <a:xfrm>
            <a:off x="345550" y="359175"/>
            <a:ext cx="11573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Проблема 2:  несколько anchors соответствует одному объекту</a:t>
            </a:r>
            <a:endParaRPr b="1" i="0" sz="3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8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4" name="Google Shape;80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800" y="1472625"/>
            <a:ext cx="9793425" cy="49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7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  <a:endParaRPr sz="3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9" name="Google Shape;80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1" name="Google Shape;8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75" y="1454925"/>
            <a:ext cx="9888850" cy="49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Решение anchor-based проблем: anchor free трекеры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17" name="Google Shape;81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9" name="Google Shape;819;p91"/>
          <p:cNvPicPr preferRelativeResize="0"/>
          <p:nvPr/>
        </p:nvPicPr>
        <p:blipFill rotWithShape="1">
          <a:blip r:embed="rId4">
            <a:alphaModFix/>
          </a:blip>
          <a:srcRect b="0" l="0" r="31143" t="0"/>
          <a:stretch/>
        </p:blipFill>
        <p:spPr>
          <a:xfrm>
            <a:off x="1542651" y="1513700"/>
            <a:ext cx="9315377" cy="25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91"/>
          <p:cNvPicPr preferRelativeResize="0"/>
          <p:nvPr/>
        </p:nvPicPr>
        <p:blipFill rotWithShape="1">
          <a:blip r:embed="rId4">
            <a:alphaModFix/>
          </a:blip>
          <a:srcRect b="0" l="69278" r="0" t="0"/>
          <a:stretch/>
        </p:blipFill>
        <p:spPr>
          <a:xfrm>
            <a:off x="4244175" y="4165725"/>
            <a:ext cx="4156337" cy="25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91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anchor-based и anchor-free подходов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26" name="Google Shape;82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9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8" name="Google Shape;82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850" y="1268450"/>
            <a:ext cx="6682400" cy="5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2"/>
          <p:cNvSpPr txBox="1"/>
          <p:nvPr>
            <p:ph idx="4294967295" type="body"/>
          </p:nvPr>
        </p:nvSpPr>
        <p:spPr>
          <a:xfrm>
            <a:off x="8225150" y="1444250"/>
            <a:ext cx="3016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Вход сети: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0" name="Google Shape;83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8825" y="2082225"/>
            <a:ext cx="2791702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2"/>
          <p:cNvSpPr txBox="1"/>
          <p:nvPr>
            <p:ph idx="4294967295" type="body"/>
          </p:nvPr>
        </p:nvSpPr>
        <p:spPr>
          <a:xfrm>
            <a:off x="8225150" y="3304950"/>
            <a:ext cx="3003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Выход сети: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2" name="Google Shape;83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8125" y="3904050"/>
            <a:ext cx="2433100" cy="3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950" y="4824309"/>
            <a:ext cx="2608375" cy="4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59950" y="5518525"/>
            <a:ext cx="2608375" cy="4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2"/>
          <p:cNvSpPr txBox="1"/>
          <p:nvPr>
            <p:ph idx="4294967295" type="body"/>
          </p:nvPr>
        </p:nvSpPr>
        <p:spPr>
          <a:xfrm>
            <a:off x="8308450" y="4708450"/>
            <a:ext cx="3003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где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9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FairMOT backbone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1" name="Google Shape;84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3" name="Google Shape;843;p9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Подсеть детекции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44" name="Google Shape;84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425" y="1286375"/>
            <a:ext cx="9969478" cy="53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9" name="Google Shape;84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9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Heatmap Head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52" name="Google Shape;852;p94"/>
          <p:cNvPicPr preferRelativeResize="0"/>
          <p:nvPr/>
        </p:nvPicPr>
        <p:blipFill rotWithShape="1">
          <a:blip r:embed="rId4">
            <a:alphaModFix/>
          </a:blip>
          <a:srcRect b="0" l="0" r="0" t="1058"/>
          <a:stretch/>
        </p:blipFill>
        <p:spPr>
          <a:xfrm>
            <a:off x="4059900" y="5148275"/>
            <a:ext cx="5126650" cy="7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425" y="3622113"/>
            <a:ext cx="2950750" cy="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50" y="2213038"/>
            <a:ext cx="1597431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150" y="2209995"/>
            <a:ext cx="1597425" cy="50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7475" y="1618676"/>
            <a:ext cx="2629775" cy="3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4"/>
          <p:cNvSpPr txBox="1"/>
          <p:nvPr>
            <p:ph idx="4294967295" type="body"/>
          </p:nvPr>
        </p:nvSpPr>
        <p:spPr>
          <a:xfrm>
            <a:off x="507700" y="1559425"/>
            <a:ext cx="115338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каждого gt-бокса                                      вычисляется центр               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Вычисляется положение центра gt-бокса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карте признаков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arenR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Вычисляется значение на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heatmap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для каждой локации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x,y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):    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8" name="Google Shape;858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9750" y="1618675"/>
            <a:ext cx="908820" cy="3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4"/>
          <p:cNvSpPr txBox="1"/>
          <p:nvPr>
            <p:ph idx="4294967295" type="body"/>
          </p:nvPr>
        </p:nvSpPr>
        <p:spPr>
          <a:xfrm>
            <a:off x="6231494" y="2216100"/>
            <a:ext cx="626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и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94"/>
          <p:cNvSpPr txBox="1"/>
          <p:nvPr>
            <p:ph idx="4294967295" type="body"/>
          </p:nvPr>
        </p:nvSpPr>
        <p:spPr>
          <a:xfrm>
            <a:off x="719674" y="6100425"/>
            <a:ext cx="1023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где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- число объектов на изображении, а          - стандартное отклонение</a:t>
            </a:r>
            <a:endParaRPr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5588" y="6276975"/>
            <a:ext cx="3314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66" name="Google Shape;86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8" name="Google Shape;868;p9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Heatmap Head: loss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9" name="Google Shape;869;p95"/>
          <p:cNvPicPr preferRelativeResize="0"/>
          <p:nvPr/>
        </p:nvPicPr>
        <p:blipFill rotWithShape="1">
          <a:blip r:embed="rId4">
            <a:alphaModFix/>
          </a:blip>
          <a:srcRect b="3530" l="0" r="1351" t="0"/>
          <a:stretch/>
        </p:blipFill>
        <p:spPr>
          <a:xfrm>
            <a:off x="1240300" y="2472113"/>
            <a:ext cx="9711353" cy="11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5"/>
          <p:cNvSpPr txBox="1"/>
          <p:nvPr>
            <p:ph idx="4294967295" type="body"/>
          </p:nvPr>
        </p:nvSpPr>
        <p:spPr>
          <a:xfrm>
            <a:off x="491074" y="1427800"/>
            <a:ext cx="10239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Попиксельная логистическая регрессия с использованием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Focal loss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:</a:t>
            </a:r>
            <a:endParaRPr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95"/>
          <p:cNvSpPr txBox="1"/>
          <p:nvPr>
            <p:ph idx="4294967295" type="body"/>
          </p:nvPr>
        </p:nvSpPr>
        <p:spPr>
          <a:xfrm>
            <a:off x="847725" y="4138275"/>
            <a:ext cx="1083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где          - предсказанная heatmap,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               - модулирующие коэффициенты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Focal loss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2" name="Google Shape;87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525" y="4219575"/>
            <a:ext cx="360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025" y="4819650"/>
            <a:ext cx="638025" cy="4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78" name="Google Shape;87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6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p96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Box Offset and Size Heads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1" name="Google Shape;881;p96"/>
          <p:cNvSpPr txBox="1"/>
          <p:nvPr>
            <p:ph idx="4294967295" type="body"/>
          </p:nvPr>
        </p:nvSpPr>
        <p:spPr>
          <a:xfrm>
            <a:off x="254400" y="2650350"/>
            <a:ext cx="11375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Пусть                   333       и                                - выходы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Size Heads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Box Offset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, соответственно. 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Тогда, для каждого gt-бокса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размер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смещение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вычисляется как: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и                                                              , соответственно.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 качестве функции потерь используются </a:t>
            </a: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L1-loss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96"/>
          <p:cNvSpPr txBox="1"/>
          <p:nvPr>
            <p:ph idx="4294967295" type="body"/>
          </p:nvPr>
        </p:nvSpPr>
        <p:spPr>
          <a:xfrm>
            <a:off x="254400" y="1288275"/>
            <a:ext cx="11217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Box Offset Head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- оценивает смещение относительно предсказанного центра объекта.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Char char="●"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Size Head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- предсказывает ширины и высоты бокса.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3" name="Google Shape;88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2647875"/>
            <a:ext cx="1814643" cy="3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900" y="2647875"/>
            <a:ext cx="1771999" cy="3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300" y="3803175"/>
            <a:ext cx="3262050" cy="4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475" y="3724275"/>
            <a:ext cx="3502854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0501" y="5031000"/>
            <a:ext cx="4472000" cy="10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6"/>
          <p:cNvSpPr txBox="1"/>
          <p:nvPr>
            <p:ph idx="4294967295" type="body"/>
          </p:nvPr>
        </p:nvSpPr>
        <p:spPr>
          <a:xfrm>
            <a:off x="571500" y="6071925"/>
            <a:ext cx="10839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где            и         - предсказанные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размер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смещение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соответственно.   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9" name="Google Shape;889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9700" y="6198263"/>
            <a:ext cx="329116" cy="3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95525" y="6230750"/>
            <a:ext cx="284496" cy="3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5" name="Google Shape;8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7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7" name="Google Shape;897;p97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Подсеть Re-ID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8" name="Google Shape;89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131" y="1311388"/>
            <a:ext cx="8792093" cy="296568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7"/>
          <p:cNvSpPr txBox="1"/>
          <p:nvPr>
            <p:ph idx="4294967295" type="body"/>
          </p:nvPr>
        </p:nvSpPr>
        <p:spPr>
          <a:xfrm>
            <a:off x="514350" y="4881300"/>
            <a:ext cx="11144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 подсеть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генерирует признаки (features), при помощи которых объекты могут быть различимы.  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04" name="Google Shape;90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6" name="Google Shape;906;p9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Re-ID loss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7" name="Google Shape;907;p98"/>
          <p:cNvSpPr txBox="1"/>
          <p:nvPr>
            <p:ph idx="4294967295" type="body"/>
          </p:nvPr>
        </p:nvSpPr>
        <p:spPr>
          <a:xfrm>
            <a:off x="523775" y="1395150"/>
            <a:ext cx="111444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Пусть                                        - выходная карта признаков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, тогда 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признаки объекта в локации (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x,y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) =                        .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8" name="Google Shape;90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075" y="1498375"/>
            <a:ext cx="2438400" cy="3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475" y="2069875"/>
            <a:ext cx="1684200" cy="4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8"/>
          <p:cNvSpPr txBox="1"/>
          <p:nvPr>
            <p:ph idx="4294967295" type="body"/>
          </p:nvPr>
        </p:nvSpPr>
        <p:spPr>
          <a:xfrm>
            <a:off x="523775" y="2959600"/>
            <a:ext cx="115338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Каждому gt-бокса                                      соответствует центр               в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heatmap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Во время обучения, для каждого               извлекаются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признаки              .  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1" name="Google Shape;91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375" y="3018851"/>
            <a:ext cx="2629775" cy="3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4950" y="3024485"/>
            <a:ext cx="908825" cy="36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0675" y="3530235"/>
            <a:ext cx="908825" cy="36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25150" y="3471050"/>
            <a:ext cx="814335" cy="4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8"/>
          <p:cNvSpPr txBox="1"/>
          <p:nvPr>
            <p:ph idx="4294967295" type="body"/>
          </p:nvPr>
        </p:nvSpPr>
        <p:spPr>
          <a:xfrm>
            <a:off x="523775" y="4281225"/>
            <a:ext cx="111444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Re-ID loss</a:t>
            </a:r>
            <a:r>
              <a:rPr lang="en-US" sz="2400" u="sng">
                <a:latin typeface="Roboto"/>
                <a:ea typeface="Roboto"/>
                <a:cs typeface="Roboto"/>
                <a:sym typeface="Roboto"/>
              </a:rPr>
              <a:t> считается как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6" name="Google Shape;916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6625" y="4800600"/>
            <a:ext cx="5140675" cy="10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8"/>
          <p:cNvSpPr txBox="1"/>
          <p:nvPr>
            <p:ph idx="4294967295" type="body"/>
          </p:nvPr>
        </p:nvSpPr>
        <p:spPr>
          <a:xfrm>
            <a:off x="523775" y="5957550"/>
            <a:ext cx="115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где 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- число классов,             -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one-hot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                                          - распределение классов.   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8" name="Google Shape;918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5700" y="6119250"/>
            <a:ext cx="639300" cy="3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4825" y="6119261"/>
            <a:ext cx="2629775" cy="31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24" name="Google Shape;92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6" name="Google Shape;926;p9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Обучение FairMOT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7" name="Google Shape;927;p99"/>
          <p:cNvSpPr txBox="1"/>
          <p:nvPr>
            <p:ph idx="4294967295" type="body"/>
          </p:nvPr>
        </p:nvSpPr>
        <p:spPr>
          <a:xfrm>
            <a:off x="523775" y="1385625"/>
            <a:ext cx="111444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Подсети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детекции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24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обучаются совместно. Все три функции потерь объединяются при помощи </a:t>
            </a: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uncertainty loss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8" name="Google Shape;92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714625"/>
            <a:ext cx="45888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3495675"/>
            <a:ext cx="86296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9"/>
          <p:cNvSpPr txBox="1"/>
          <p:nvPr>
            <p:ph idx="4294967295" type="body"/>
          </p:nvPr>
        </p:nvSpPr>
        <p:spPr>
          <a:xfrm>
            <a:off x="529125" y="4766925"/>
            <a:ext cx="115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где         и         - обучаемые параметры, которые балансируют между двумя задачами.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4949200"/>
            <a:ext cx="428625" cy="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4050" y="4958072"/>
            <a:ext cx="428625" cy="29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9"/>
          <p:cNvSpPr txBox="1"/>
          <p:nvPr>
            <p:ph idx="4294967295" type="body"/>
          </p:nvPr>
        </p:nvSpPr>
        <p:spPr>
          <a:xfrm>
            <a:off x="529125" y="5892175"/>
            <a:ext cx="115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Сеть предобучается на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CrowdHuman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после чего дотюнивается на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MOT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датасете.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8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8"/>
          <p:cNvSpPr txBox="1"/>
          <p:nvPr>
            <p:ph idx="4294967295" type="body"/>
          </p:nvPr>
        </p:nvSpPr>
        <p:spPr>
          <a:xfrm>
            <a:off x="5187100" y="3579925"/>
            <a:ext cx="11751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 txBox="1"/>
          <p:nvPr>
            <p:ph idx="4294967295" type="body"/>
          </p:nvPr>
        </p:nvSpPr>
        <p:spPr>
          <a:xfrm>
            <a:off x="0" y="2032726"/>
            <a:ext cx="121914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500">
                <a:latin typeface="Roboto"/>
                <a:ea typeface="Roboto"/>
                <a:cs typeface="Roboto"/>
                <a:sym typeface="Roboto"/>
              </a:rPr>
              <a:t>В чем отличие задач </a:t>
            </a:r>
            <a:r>
              <a:rPr i="1" lang="en-US" sz="3500">
                <a:latin typeface="Roboto"/>
                <a:ea typeface="Roboto"/>
                <a:cs typeface="Roboto"/>
                <a:sym typeface="Roboto"/>
              </a:rPr>
              <a:t>Object Detection</a:t>
            </a:r>
            <a:r>
              <a:rPr lang="en-US" sz="350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1" lang="en-US" sz="3500">
                <a:latin typeface="Roboto"/>
                <a:ea typeface="Roboto"/>
                <a:cs typeface="Roboto"/>
                <a:sym typeface="Roboto"/>
              </a:rPr>
              <a:t>Object Tracking</a:t>
            </a:r>
            <a:endParaRPr sz="2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616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38" name="Google Shape;93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0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p100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Online inference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1" name="Google Shape;941;p100"/>
          <p:cNvSpPr txBox="1"/>
          <p:nvPr>
            <p:ph idx="4294967295" type="body"/>
          </p:nvPr>
        </p:nvSpPr>
        <p:spPr>
          <a:xfrm>
            <a:off x="507700" y="1559425"/>
            <a:ext cx="10836600" cy="3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На вход сети подается изображение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1088×608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Происходит инференс и предсказывается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heatmap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К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heatmap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применяется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Non-Maximum Suppression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Значения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heatmap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выше заданного порога образуют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центры объектов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и для них извлекаются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смещения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размеры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признаки.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6" name="Google Shape;94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1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8" name="Google Shape;948;p101"/>
          <p:cNvSpPr txBox="1"/>
          <p:nvPr/>
        </p:nvSpPr>
        <p:spPr>
          <a:xfrm>
            <a:off x="719675" y="359175"/>
            <a:ext cx="11253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Составления ассоциаций между объектами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9" name="Google Shape;949;p101"/>
          <p:cNvSpPr txBox="1"/>
          <p:nvPr>
            <p:ph idx="4294967295" type="body"/>
          </p:nvPr>
        </p:nvSpPr>
        <p:spPr>
          <a:xfrm>
            <a:off x="507700" y="1559425"/>
            <a:ext cx="11360400" cy="3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Для каждого предсказанного объекта в первом кадре инициализируется трек.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Затем, задетекченные объекты ассоциируются с треками на основе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cosine distances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между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признаками трека и объекта.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Также используется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IoU 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между боксами объектов и треков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Roboto"/>
              <a:buAutoNum type="arabicParenR"/>
            </a:pP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Re-ID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 признаки каждого трека обновляются после каждого кадра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0" name="Google Shape;95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5438875"/>
            <a:ext cx="3600450" cy="8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55" name="Google Shape;95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02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7" name="Google Shape;957;p102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Сравнения различных backbone для FairMOT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58" name="Google Shape;95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1352550"/>
            <a:ext cx="9289701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925" y="4533900"/>
            <a:ext cx="9289700" cy="1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2"/>
          <p:cNvSpPr txBox="1"/>
          <p:nvPr>
            <p:ph idx="4294967295" type="body"/>
          </p:nvPr>
        </p:nvSpPr>
        <p:spPr>
          <a:xfrm>
            <a:off x="614850" y="4043025"/>
            <a:ext cx="115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i="1" lang="en-US" sz="2400" u="sng">
                <a:latin typeface="Roboto"/>
                <a:ea typeface="Roboto"/>
                <a:cs typeface="Roboto"/>
                <a:sym typeface="Roboto"/>
              </a:rPr>
              <a:t>Features conflict:</a:t>
            </a:r>
            <a:endParaRPr i="1" sz="2400" u="sng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65" name="Google Shape;96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03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7" name="Google Shape;967;p103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Сравнение разных размеров вектора Re-ID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68" name="Google Shape;96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863" y="1876425"/>
            <a:ext cx="9948275" cy="233943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3"/>
          <p:cNvSpPr txBox="1"/>
          <p:nvPr>
            <p:ph idx="4294967295" type="body"/>
          </p:nvPr>
        </p:nvSpPr>
        <p:spPr>
          <a:xfrm>
            <a:off x="457175" y="4692025"/>
            <a:ext cx="11015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В итоге авторы останавливаются на варианте </a:t>
            </a:r>
            <a:r>
              <a:rPr i="1" lang="en-US" sz="2200">
                <a:latin typeface="Roboto"/>
                <a:ea typeface="Roboto"/>
                <a:cs typeface="Roboto"/>
                <a:sym typeface="Roboto"/>
              </a:rPr>
              <a:t>64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.</a:t>
            </a:r>
            <a:endParaRPr i="1" sz="2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74" name="Google Shape;97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4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6" name="Google Shape;976;p104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Сравнения FairMOT с SOTA трекерами (2020)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77" name="Google Shape;97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257375"/>
            <a:ext cx="9389286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82" name="Google Shape;9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5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4" name="Google Shape;984;p105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Примеры работы FairMOT трекера</a:t>
            </a:r>
            <a:endParaRPr b="1" sz="3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5" name="Google Shape;98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75" y="1292750"/>
            <a:ext cx="7181850" cy="53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06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96" name="Google Shape;99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Подведение итогов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107"/>
          <p:cNvSpPr/>
          <p:nvPr/>
        </p:nvSpPr>
        <p:spPr>
          <a:xfrm>
            <a:off x="7507550" y="2812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07"/>
          <p:cNvSpPr/>
          <p:nvPr/>
        </p:nvSpPr>
        <p:spPr>
          <a:xfrm>
            <a:off x="3554265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7"/>
          <p:cNvSpPr/>
          <p:nvPr/>
        </p:nvSpPr>
        <p:spPr>
          <a:xfrm>
            <a:off x="6236002" y="5059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07"/>
          <p:cNvSpPr/>
          <p:nvPr/>
        </p:nvSpPr>
        <p:spPr>
          <a:xfrm>
            <a:off x="3117554" y="1897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107"/>
          <p:cNvSpPr txBox="1"/>
          <p:nvPr/>
        </p:nvSpPr>
        <p:spPr>
          <a:xfrm>
            <a:off x="3323962" y="1831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3" name="Google Shape;1003;p107"/>
          <p:cNvSpPr/>
          <p:nvPr/>
        </p:nvSpPr>
        <p:spPr>
          <a:xfrm>
            <a:off x="3754800" y="1962138"/>
            <a:ext cx="537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Понимаем основные концепции 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Object Tracking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4" name="Google Shape;1004;p107"/>
          <p:cNvSpPr/>
          <p:nvPr/>
        </p:nvSpPr>
        <p:spPr>
          <a:xfrm>
            <a:off x="3117554" y="2870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107"/>
          <p:cNvSpPr/>
          <p:nvPr/>
        </p:nvSpPr>
        <p:spPr>
          <a:xfrm>
            <a:off x="3117554" y="3843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107"/>
          <p:cNvSpPr/>
          <p:nvPr/>
        </p:nvSpPr>
        <p:spPr>
          <a:xfrm>
            <a:off x="3117554" y="4817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107"/>
          <p:cNvSpPr txBox="1"/>
          <p:nvPr/>
        </p:nvSpPr>
        <p:spPr>
          <a:xfrm>
            <a:off x="3323962" y="2807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8" name="Google Shape;1008;p107"/>
          <p:cNvSpPr/>
          <p:nvPr/>
        </p:nvSpPr>
        <p:spPr>
          <a:xfrm>
            <a:off x="3817207" y="3110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9" name="Google Shape;1009;p107"/>
          <p:cNvSpPr txBox="1"/>
          <p:nvPr/>
        </p:nvSpPr>
        <p:spPr>
          <a:xfrm>
            <a:off x="3323962" y="3763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0" name="Google Shape;1010;p107"/>
          <p:cNvSpPr/>
          <p:nvPr/>
        </p:nvSpPr>
        <p:spPr>
          <a:xfrm>
            <a:off x="3817207" y="4066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1" name="Google Shape;1011;p107"/>
          <p:cNvSpPr txBox="1"/>
          <p:nvPr/>
        </p:nvSpPr>
        <p:spPr>
          <a:xfrm>
            <a:off x="3323962" y="4743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2" name="Google Shape;1012;p107"/>
          <p:cNvSpPr/>
          <p:nvPr/>
        </p:nvSpPr>
        <p:spPr>
          <a:xfrm>
            <a:off x="3817207" y="4889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1013" name="Google Shape;101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7"/>
          <p:cNvSpPr/>
          <p:nvPr/>
        </p:nvSpPr>
        <p:spPr>
          <a:xfrm>
            <a:off x="3817200" y="3023975"/>
            <a:ext cx="5261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о метриках, бенчмарках и датасетах</a:t>
            </a:r>
            <a:endParaRPr i="1"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5" name="Google Shape;1015;p107"/>
          <p:cNvSpPr/>
          <p:nvPr/>
        </p:nvSpPr>
        <p:spPr>
          <a:xfrm>
            <a:off x="3786000" y="4005071"/>
            <a:ext cx="5316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Знаем как применить </a:t>
            </a:r>
            <a:r>
              <a:rPr i="1"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Фильтр Калмана</a:t>
            </a:r>
            <a:endParaRPr i="1"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6" name="Google Shape;1016;p107"/>
          <p:cNvSpPr/>
          <p:nvPr/>
        </p:nvSpPr>
        <p:spPr>
          <a:xfrm>
            <a:off x="3817150" y="5012925"/>
            <a:ext cx="53169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Знаме трекеры SORT / DeepSORT и FairMOT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1" name="Google Shape;102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108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8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4" name="Google Shape;1024;p108"/>
          <p:cNvSpPr txBox="1"/>
          <p:nvPr/>
        </p:nvSpPr>
        <p:spPr>
          <a:xfrm>
            <a:off x="4004990" y="2372249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Какие мысли и идеи вам запомнились из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сегодняшнего </a:t>
            </a: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108"/>
          <p:cNvSpPr txBox="1"/>
          <p:nvPr/>
        </p:nvSpPr>
        <p:spPr>
          <a:xfrm>
            <a:off x="4004990" y="45347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планируете применять в работе из этого?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1026" name="Google Shape;102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9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09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09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719668" y="359177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Object Detection vs. Object Tracking</a:t>
            </a:r>
            <a:endParaRPr b="1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>
            <p:ph idx="4294967295" type="sldNum"/>
          </p:nvPr>
        </p:nvSpPr>
        <p:spPr>
          <a:xfrm>
            <a:off x="11918950" y="6600825"/>
            <a:ext cx="273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45292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 txBox="1"/>
          <p:nvPr>
            <p:ph idx="4294967295" type="body"/>
          </p:nvPr>
        </p:nvSpPr>
        <p:spPr>
          <a:xfrm>
            <a:off x="6354750" y="1387800"/>
            <a:ext cx="1332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Object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0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190525"/>
            <a:ext cx="48768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0"/>
          <p:cNvSpPr txBox="1"/>
          <p:nvPr>
            <p:ph idx="1" type="body"/>
          </p:nvPr>
        </p:nvSpPr>
        <p:spPr>
          <a:xfrm>
            <a:off x="0" y="2411600"/>
            <a:ext cx="121914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 sz="4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110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Витвицкий Антон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110"/>
          <p:cNvSpPr txBox="1"/>
          <p:nvPr>
            <p:ph idx="4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Head of Computer Vision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110"/>
          <p:cNvSpPr txBox="1"/>
          <p:nvPr>
            <p:ph idx="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Boost Technology Inc, 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110"/>
          <p:cNvSpPr txBox="1"/>
          <p:nvPr>
            <p:ph idx="6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darkangel-nwo@ya.ru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5" name="Google Shape;104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4903049"/>
            <a:ext cx="1534176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